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62" r:id="rId5"/>
    <p:sldId id="261" r:id="rId6"/>
    <p:sldId id="259" r:id="rId7"/>
    <p:sldId id="260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2CFF1"/>
    <a:srgbClr val="CC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2E716F-FC52-46D6-BA66-492159208730}" type="datetimeFigureOut">
              <a:rPr lang="ru-RU" smtClean="0"/>
              <a:t>27.01.2025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F3A04C-7D60-48C2-86CF-D4706F55C5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93672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F3A04C-7D60-48C2-86CF-D4706F55C5D3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61675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F2D5AD8-6F82-4DE7-B772-CB34D70B9F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3B27647E-F2B7-49D6-AC82-25FAB9AEEE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0F7AB4C-1632-4E47-A73B-12A842DF75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46715-AE0C-465F-98CE-BD1011DADCF0}" type="datetimeFigureOut">
              <a:rPr lang="ru-RU" smtClean="0"/>
              <a:t>27.01.2025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910492C-A4AC-408B-9E88-E83224316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B86282E-DB43-46F3-B0BC-1D9004B5DE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99E1C-222F-4FCA-B0DE-8785BE2B86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12385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22A0A24-0D21-4400-A66A-A8035E4E6E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F189B535-D730-4E85-BCF5-13804E4FEB1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0661D37-900A-4572-8E13-7A66B61987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46715-AE0C-465F-98CE-BD1011DADCF0}" type="datetimeFigureOut">
              <a:rPr lang="ru-RU" smtClean="0"/>
              <a:t>27.01.2025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0DBE30E-3019-4040-957F-0C9C079D7C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4E6F14B-34E7-45EB-B6E6-9D272CE67D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99E1C-222F-4FCA-B0DE-8785BE2B86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92612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AB8401E0-ACCD-4A8A-A174-BE9F07E838A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DF2BF95C-1748-4439-A255-15B8CB6CF3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D4155BE-73B9-4AFB-85B0-DB043F1DCA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46715-AE0C-465F-98CE-BD1011DADCF0}" type="datetimeFigureOut">
              <a:rPr lang="ru-RU" smtClean="0"/>
              <a:t>27.01.2025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5BD2185-2CAD-4798-955E-97C0C0F1DC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DC6DEE6-AAA6-4677-BE52-580FC4901A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99E1C-222F-4FCA-B0DE-8785BE2B86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20700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843CA9F-5C23-4E45-B98E-230045DC66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11DA2E4-F745-4DE0-9410-1A567C929D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32C5C6F-C83C-4764-A43B-0BF5608837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46715-AE0C-465F-98CE-BD1011DADCF0}" type="datetimeFigureOut">
              <a:rPr lang="ru-RU" smtClean="0"/>
              <a:t>27.01.2025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671353C-D55F-4F37-B528-DC81045F5D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FA61557-3115-46DB-B488-6755EC39BD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99E1C-222F-4FCA-B0DE-8785BE2B86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67540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E57DCCF-5345-4492-800A-0D08B03B9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5F028AF-D79E-4503-AB42-33CBAC64F5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F0082AB-BA6F-4CA4-AF20-8B4720E2FA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46715-AE0C-465F-98CE-BD1011DADCF0}" type="datetimeFigureOut">
              <a:rPr lang="ru-RU" smtClean="0"/>
              <a:t>27.01.2025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31EDCD8-9B76-4E1E-BA76-FE8D75CE67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59BF360-8039-4249-A2AB-DEA6D388E6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99E1C-222F-4FCA-B0DE-8785BE2B86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48880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FBC5AB5-FC46-4FF4-B751-11D1CDF499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CCE61AD-3CAA-49A3-B01B-6A5C9A2DA18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15B88AC8-437B-48A8-BFD1-21E749EF41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4605EA5-F0A8-4E8E-BA24-45B3FF94C7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46715-AE0C-465F-98CE-BD1011DADCF0}" type="datetimeFigureOut">
              <a:rPr lang="ru-RU" smtClean="0"/>
              <a:t>27.01.2025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3C8039C-B2A9-43A0-852B-0E480D0339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7A941EA-D262-4019-8AE8-2B49617A1B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99E1C-222F-4FCA-B0DE-8785BE2B86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87083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D582CE7-B32E-4964-8216-B662228FE3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3CEF625-74B8-46FC-9176-D5DE423061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9C1C19C3-DEF8-4092-96FD-2461D37F71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39CE0612-1B67-4E28-980D-6ECE22EA8AB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5F009C6C-A585-415E-BB09-9DAB4404D70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573FC363-6BAF-469E-9918-985B2995F3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46715-AE0C-465F-98CE-BD1011DADCF0}" type="datetimeFigureOut">
              <a:rPr lang="ru-RU" smtClean="0"/>
              <a:t>27.01.2025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1F2F09E5-DF3C-44F2-9883-23D0F1A7FB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5081D4DA-E2B5-4665-9538-014EFCD1DF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99E1C-222F-4FCA-B0DE-8785BE2B86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39275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1156E7A-CAA6-4446-BD64-180E59A3B7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88907EDB-4E64-489D-BD50-DAEA6F7585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46715-AE0C-465F-98CE-BD1011DADCF0}" type="datetimeFigureOut">
              <a:rPr lang="ru-RU" smtClean="0"/>
              <a:t>27.01.2025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8E34EDE7-2AA0-4ED6-AC4A-A37E8501AC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79FDA792-C513-4F70-914B-65000E8CF8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99E1C-222F-4FCA-B0DE-8785BE2B86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677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0113766C-C00E-48DA-A86A-DDC8536110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46715-AE0C-465F-98CE-BD1011DADCF0}" type="datetimeFigureOut">
              <a:rPr lang="ru-RU" smtClean="0"/>
              <a:t>27.01.2025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E1D92C7A-F496-4163-957B-CD01DD20E8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9EB36EA3-8587-482D-9905-931388B3BA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99E1C-222F-4FCA-B0DE-8785BE2B86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45747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7B270DB-AF68-4BCC-93C2-6B781FA803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5D72D8D-676C-4C28-916C-3C84AD712B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DD64B3D-1D07-4D95-ABA7-80C3B3BBB2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B5BF131-A570-4D00-A6B9-6A910E5B4E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46715-AE0C-465F-98CE-BD1011DADCF0}" type="datetimeFigureOut">
              <a:rPr lang="ru-RU" smtClean="0"/>
              <a:t>27.01.2025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F181D5C-78AD-4C43-B80A-A1220DB412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2EE8186-F668-491D-A94B-530034CA69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99E1C-222F-4FCA-B0DE-8785BE2B86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66011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886349D-C268-47AE-B27D-60E3D99B62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0C961710-94E8-46F7-AAD2-01C2243B199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120ECD85-3F55-47A1-AA67-AD8EC57493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E968E03-AABB-41B7-98CB-76F960C5BC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46715-AE0C-465F-98CE-BD1011DADCF0}" type="datetimeFigureOut">
              <a:rPr lang="ru-RU" smtClean="0"/>
              <a:t>27.01.2025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C00332A-C64A-4EFE-A5B7-BB1259D717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B89F0AA-269A-4BDF-ADB9-B203C091FE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99E1C-222F-4FCA-B0DE-8785BE2B86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9952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6F3E847-2622-4316-8C2E-C7CB4FC5A1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C80702B-E7FA-49FF-AC2A-EE0677F3FD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107ABE5-3336-4624-8348-CBD14E47E1D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946715-AE0C-465F-98CE-BD1011DADCF0}" type="datetimeFigureOut">
              <a:rPr lang="ru-RU" smtClean="0"/>
              <a:t>27.01.2025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64EE361-4AAA-43D0-B1B0-D33DD5CAA1D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3C00F7E-474B-48E7-B5AE-F927F42BEC1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D99E1C-222F-4FCA-B0DE-8785BE2B86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82512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>
            <a:extLst>
              <a:ext uri="{FF2B5EF4-FFF2-40B4-BE49-F238E27FC236}">
                <a16:creationId xmlns:a16="http://schemas.microsoft.com/office/drawing/2014/main" id="{7DC3B579-8432-4DD5-AAB9-41ECF264CB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4900" y="-12362"/>
            <a:ext cx="5943600" cy="1643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B243DB76-2185-4B21-A62D-EE343F6261D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00326"/>
            <a:ext cx="11412279" cy="53576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94774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DD27508D-FAAB-45E1-AFC0-1D1FE085C2C8}"/>
              </a:ext>
            </a:extLst>
          </p:cNvPr>
          <p:cNvSpPr/>
          <p:nvPr/>
        </p:nvSpPr>
        <p:spPr>
          <a:xfrm>
            <a:off x="0" y="7393"/>
            <a:ext cx="12192000" cy="7078861"/>
          </a:xfrm>
          <a:prstGeom prst="rect">
            <a:avLst/>
          </a:prstGeom>
          <a:solidFill>
            <a:srgbClr val="E2CFF1"/>
          </a:solidFill>
        </p:spPr>
        <p:txBody>
          <a:bodyPr wrap="square">
            <a:spAutoFit/>
          </a:bodyPr>
          <a:lstStyle/>
          <a:p>
            <a:endParaRPr lang="ru-RU" sz="20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ctr"/>
            <a:r>
              <a:rPr lang="ru-RU" sz="2000" b="0" i="0" u="none" strike="noStrike" baseline="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ru-RU" sz="2000" b="0" i="0" u="none" strike="noStrike" baseline="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Министерство промышленности и торговли Российской Федерации </a:t>
            </a:r>
          </a:p>
          <a:p>
            <a:pPr algn="ctr"/>
            <a:r>
              <a:rPr lang="ru-RU" b="1" dirty="0">
                <a:solidFill>
                  <a:srgbClr val="2B427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ФЕДЕРАЛЬНОЕ АГЕНТСТВО ПО ТЕХНИЧЕСКОМУ РЕГУЛИРОВАНИЮ И МЕТРОЛОГИИ</a:t>
            </a:r>
            <a:r>
              <a:rPr lang="ru-RU" b="1" dirty="0">
                <a:solidFill>
                  <a:srgbClr val="2B427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dirty="0">
              <a:solidFill>
                <a:srgbClr val="2B427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</a:t>
            </a:r>
          </a:p>
          <a:p>
            <a:pPr algn="ctr"/>
            <a:r>
              <a:rPr lang="ru-RU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от 1 октября 2024 года № 1347-ст </a:t>
            </a:r>
          </a:p>
          <a:p>
            <a:pPr algn="ctr"/>
            <a:r>
              <a:rPr lang="ru-RU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Об утверждении изменения национального стандарта Российской Федерации </a:t>
            </a:r>
          </a:p>
          <a:p>
            <a:pPr algn="ctr"/>
            <a:endParaRPr lang="ru-RU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соответствии со статьей 24 Федерального закона от 29 июня 2015 г. № 162-ФЗ «О стандартизации в Российской Федерации»</a:t>
            </a:r>
          </a:p>
          <a:p>
            <a:pPr algn="ctr"/>
            <a:endParaRPr lang="ru-RU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342900" indent="-342900" algn="just"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Утвердить изменение № 1 национального стандарта Российской Федерации ГОСТ Р 59641-2021 "Средства противопожарной защиты зданий и сооружений. Средства первичные пожаротушения. Руководство по размещению, техническому обслуживанию и ремонту. Методы испытаний на работоспособность"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(далее - Изменение) с датой введения в действие 1 октября 2024 г. </a:t>
            </a:r>
          </a:p>
          <a:p>
            <a:endParaRPr lang="ru-RU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342900" indent="-342900">
              <a:buAutoNum type="arabicPeriod"/>
            </a:pPr>
            <a:endParaRPr lang="ru-RU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342900" indent="-342900">
              <a:buAutoNum type="arabicPeriod"/>
            </a:pPr>
            <a:endParaRPr lang="ru-RU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endParaRPr lang="ru-RU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342900" indent="-342900">
              <a:buAutoNum type="arabicPeriod"/>
            </a:pPr>
            <a:endParaRPr lang="ru-RU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342900" indent="-342900">
              <a:buAutoNum type="arabicPeriod"/>
            </a:pPr>
            <a:endParaRPr lang="ru-RU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endParaRPr lang="ru-RU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342900" indent="-342900">
              <a:buAutoNum type="arabicPeriod"/>
            </a:pPr>
            <a:endParaRPr lang="ru-RU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endParaRPr lang="ru-RU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342900" indent="-342900">
              <a:buAutoNum type="arabicPeriod"/>
            </a:pPr>
            <a:endParaRPr lang="ru-RU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3" name="AutoShape 2" descr="Picture background">
            <a:extLst>
              <a:ext uri="{FF2B5EF4-FFF2-40B4-BE49-F238E27FC236}">
                <a16:creationId xmlns:a16="http://schemas.microsoft.com/office/drawing/2014/main" id="{1584F366-A069-466E-853D-C4013C784C8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B262F41C-F51D-4D1C-8BF9-A17F18E43C1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0675" y="4512624"/>
            <a:ext cx="2693602" cy="2370369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81224CBA-B99C-4314-90A1-EBAC1309DD48}"/>
              </a:ext>
            </a:extLst>
          </p:cNvPr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13" t="5685" r="70978" b="5646"/>
          <a:stretch/>
        </p:blipFill>
        <p:spPr bwMode="auto">
          <a:xfrm>
            <a:off x="10753725" y="5589628"/>
            <a:ext cx="1438275" cy="14859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8257235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346F2A8F-40F8-4128-BAE0-1424BD05F2D5}"/>
              </a:ext>
            </a:extLst>
          </p:cNvPr>
          <p:cNvSpPr/>
          <p:nvPr/>
        </p:nvSpPr>
        <p:spPr>
          <a:xfrm>
            <a:off x="0" y="-895"/>
            <a:ext cx="12191999" cy="7316875"/>
          </a:xfrm>
          <a:prstGeom prst="rect">
            <a:avLst/>
          </a:prstGeom>
          <a:solidFill>
            <a:srgbClr val="E2CFF1"/>
          </a:solidFill>
        </p:spPr>
        <p:txBody>
          <a:bodyPr wrap="square">
            <a:spAutoFit/>
          </a:bodyPr>
          <a:lstStyle/>
          <a:p>
            <a:pPr algn="ctr">
              <a:lnSpc>
                <a:spcPts val="2400"/>
              </a:lnSpc>
              <a:spcBef>
                <a:spcPts val="600"/>
              </a:spcBef>
              <a:spcAft>
                <a:spcPts val="600"/>
              </a:spcAft>
            </a:pPr>
            <a:endParaRPr lang="ru-RU" sz="3200" b="1" i="1" dirty="0">
              <a:solidFill>
                <a:srgbClr val="000000"/>
              </a:solidFill>
              <a:effectLst/>
              <a:latin typeface="Helvetica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ts val="24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sz="3200" b="1" i="1" dirty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Основные изменения в ГОСТ Р 59641-2021:</a:t>
            </a:r>
          </a:p>
          <a:p>
            <a:pPr marL="342900" indent="-342900" algn="just">
              <a:lnSpc>
                <a:spcPct val="107000"/>
              </a:lnSpc>
              <a:spcAft>
                <a:spcPts val="0"/>
              </a:spcAft>
              <a:buAutoNum type="arabicPeriod"/>
            </a:pPr>
            <a:r>
              <a:rPr lang="ru-RU" i="1" dirty="0">
                <a:solidFill>
                  <a:srgbClr val="000000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Термин эксплуатация изложен в новой редакции; добавлены определения терминам «ввод в эксплуатацию» и «технический осмотр»;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i="1" dirty="0">
                <a:solidFill>
                  <a:srgbClr val="000000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Пересмотрен подход к техническому обслуживанию огнетушителей и проведен полный отказ от первоначальных и квартальных проверок огнетушителей;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i="1" dirty="0">
                <a:solidFill>
                  <a:srgbClr val="000000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 Добавлен раздел о сроках и перезарядке огнетушителей;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i="1" dirty="0">
                <a:solidFill>
                  <a:srgbClr val="000000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 Уточнены формы документов по техническому обслуживанию огнетушителей. Теперь формы, предложенные в ГОСТ Р 59641-2021 рекомендуемые, а не обязательные.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ru-RU" dirty="0"/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b="1" dirty="0"/>
              <a:t>Самое важное изменение будет касаться именно технического обслуживания огнетушителей</a:t>
            </a:r>
            <a:endParaRPr lang="ru-RU" b="1" i="1" dirty="0">
              <a:solidFill>
                <a:srgbClr val="000000"/>
              </a:solidFill>
              <a:latin typeface="Helvetica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ru-RU" sz="1400" i="1" dirty="0">
              <a:solidFill>
                <a:srgbClr val="000000"/>
              </a:solidFill>
              <a:latin typeface="Helvetica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i="1" dirty="0">
                <a:latin typeface="Helvetica" panose="020B0604020202020204" pitchFamily="34" charset="0"/>
                <a:cs typeface="Helvetica" panose="020B0604020202020204" pitchFamily="34" charset="0"/>
              </a:rPr>
              <a:t>С 01 марта 2025 г., в связи с утратой силы СП 9.13130.2009, понятия </a:t>
            </a:r>
            <a:r>
              <a:rPr lang="ru-RU" b="1" i="1" dirty="0">
                <a:latin typeface="Helvetica" panose="020B0604020202020204" pitchFamily="34" charset="0"/>
                <a:cs typeface="Helvetica" panose="020B0604020202020204" pitchFamily="34" charset="0"/>
              </a:rPr>
              <a:t>первоначальных</a:t>
            </a:r>
            <a:r>
              <a:rPr lang="ru-RU" i="1" dirty="0">
                <a:latin typeface="Helvetica" panose="020B0604020202020204" pitchFamily="34" charset="0"/>
                <a:cs typeface="Helvetica" panose="020B0604020202020204" pitchFamily="34" charset="0"/>
              </a:rPr>
              <a:t> и </a:t>
            </a:r>
            <a:r>
              <a:rPr lang="ru-RU" b="1" i="1" dirty="0">
                <a:latin typeface="Helvetica" panose="020B0604020202020204" pitchFamily="34" charset="0"/>
                <a:cs typeface="Helvetica" panose="020B0604020202020204" pitchFamily="34" charset="0"/>
              </a:rPr>
              <a:t>ежеквартальных</a:t>
            </a:r>
            <a:r>
              <a:rPr lang="ru-RU" i="1" dirty="0">
                <a:latin typeface="Helvetica" panose="020B0604020202020204" pitchFamily="34" charset="0"/>
                <a:cs typeface="Helvetica" panose="020B0604020202020204" pitchFamily="34" charset="0"/>
              </a:rPr>
              <a:t> проверок упраздняются, а проведение визуальных осмотров включается в операции, проводимые в рамках технического обслуживания огнетушителей.</a:t>
            </a:r>
            <a:endParaRPr lang="ru-RU" sz="1400" i="1" dirty="0">
              <a:solidFill>
                <a:srgbClr val="000000"/>
              </a:solidFill>
              <a:latin typeface="Helvetica" panose="020B0604020202020204" pitchFamily="34" charset="0"/>
              <a:ea typeface="Calibri" panose="020F0502020204030204" pitchFamily="34" charset="0"/>
              <a:cs typeface="Helvetica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ru-RU" sz="1400" i="1" dirty="0">
              <a:solidFill>
                <a:srgbClr val="000000"/>
              </a:solidFill>
              <a:effectLst/>
              <a:latin typeface="Helvetica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4000"/>
              </a:lnSpc>
            </a:pPr>
            <a:r>
              <a:rPr lang="ru-RU" dirty="0">
                <a:latin typeface="Helvetica" panose="020B0604020202020204" pitchFamily="34" charset="0"/>
                <a:cs typeface="Helvetica" panose="020B0604020202020204" pitchFamily="34" charset="0"/>
              </a:rPr>
              <a:t>На самом деле это несет за собой большие последствия.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ru-RU" sz="1400" i="1" dirty="0">
              <a:solidFill>
                <a:srgbClr val="000000"/>
              </a:solidFill>
              <a:latin typeface="Helvetica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ru-RU" sz="1400" i="1" dirty="0">
              <a:solidFill>
                <a:srgbClr val="000000"/>
              </a:solidFill>
              <a:effectLst/>
              <a:latin typeface="Helvetica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ru-RU" sz="1400" i="1" dirty="0">
              <a:solidFill>
                <a:srgbClr val="000000"/>
              </a:solidFill>
              <a:latin typeface="Helvetica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ru-RU" sz="1400" i="1" dirty="0">
              <a:solidFill>
                <a:srgbClr val="000000"/>
              </a:solidFill>
              <a:effectLst/>
              <a:latin typeface="Helvetica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ru-RU" sz="1400" i="1" dirty="0">
              <a:solidFill>
                <a:srgbClr val="000000"/>
              </a:solidFill>
              <a:latin typeface="Helvetica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9069A433-3FF3-479B-BC91-66472C36C4CE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13" t="5685" r="70978" b="5646"/>
          <a:stretch/>
        </p:blipFill>
        <p:spPr bwMode="auto">
          <a:xfrm>
            <a:off x="10753725" y="5820464"/>
            <a:ext cx="1438275" cy="14859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9623339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46455064-AD53-4146-9A3A-17CEB7A011C5}"/>
              </a:ext>
            </a:extLst>
          </p:cNvPr>
          <p:cNvSpPr/>
          <p:nvPr/>
        </p:nvSpPr>
        <p:spPr>
          <a:xfrm>
            <a:off x="0" y="5127"/>
            <a:ext cx="12192000" cy="6897337"/>
          </a:xfrm>
          <a:prstGeom prst="rect">
            <a:avLst/>
          </a:prstGeom>
          <a:solidFill>
            <a:srgbClr val="E2CFF1"/>
          </a:solidFill>
        </p:spPr>
        <p:txBody>
          <a:bodyPr wrap="square">
            <a:spAutoFit/>
          </a:bodyPr>
          <a:lstStyle/>
          <a:p>
            <a:pPr algn="just">
              <a:lnSpc>
                <a:spcPts val="1700"/>
              </a:lnSpc>
              <a:spcBef>
                <a:spcPts val="450"/>
              </a:spcBef>
              <a:spcAft>
                <a:spcPts val="600"/>
              </a:spcAft>
            </a:pPr>
            <a:endParaRPr lang="ru-RU" dirty="0">
              <a:solidFill>
                <a:srgbClr val="000000"/>
              </a:solidFill>
              <a:latin typeface="Helvetica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450"/>
              </a:spcBef>
              <a:spcAft>
                <a:spcPts val="600"/>
              </a:spcAf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соответствии с внесенными в ГОСТ Р 59641-2021 изменениями, такие операции, как проверка наличия предохранительного устройства или величины давления в огнетушителе закачного типа осуществляется только в рамках технического обслуживания исключительно организацией, имеющей лицензию на данный вид деятельности. Периодичность данных операций 1 раз в год.</a:t>
            </a:r>
            <a:endParaRPr lang="ru-RU" sz="1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ts val="2100"/>
              </a:lnSpc>
              <a:spcBef>
                <a:spcPts val="450"/>
              </a:spcBef>
              <a:spcAft>
                <a:spcPts val="1500"/>
              </a:spcAf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Конечно, в соответствии с </a:t>
            </a:r>
            <a:r>
              <a:rPr lang="ru-RU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пунктом 54 Правил противопожарного режима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периодичность технического обслуживания средств обеспечения пожарной безопасности и пожаротушения, в том числе и огнетушителей, осуществляются с учетом инструкции изготовителя.</a:t>
            </a:r>
            <a:endParaRPr lang="ru-RU" sz="1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ts val="2100"/>
              </a:lnSpc>
              <a:spcBef>
                <a:spcPts val="450"/>
              </a:spcBef>
              <a:spcAft>
                <a:spcPts val="1500"/>
              </a:spcAf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зависимости от завода изготовителя наличие давления в огнетушителе (в пределах зеленой шкалы индикатора) предписывается проверять не реже 1 раза в месяц или 1 раза в квартал.</a:t>
            </a:r>
            <a:endParaRPr lang="ru-RU" sz="1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ts val="2100"/>
              </a:lnSpc>
              <a:spcBef>
                <a:spcPts val="450"/>
              </a:spcBef>
              <a:spcAft>
                <a:spcPts val="1500"/>
              </a:spcAf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Но, так как проверка величины давления – это техническое обслуживание согласно действующей редакции ГОСТ Р 59641-2021 с изменением № 1, то собственник объекта обязан заключить договор на оказание услуг с лицензированной организацией.</a:t>
            </a:r>
          </a:p>
          <a:p>
            <a:pPr algn="just">
              <a:spcBef>
                <a:spcPts val="450"/>
              </a:spcBef>
              <a:spcAft>
                <a:spcPts val="600"/>
              </a:spcAf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противном случае, за несоблюдение требований Правил противопожарного режима собственник объекта рискует получить административный штраф в размере от 5000 до 400000 рублей, в зависимости от лица, привлекаемого к ответственности.</a:t>
            </a:r>
          </a:p>
          <a:p>
            <a:pPr algn="just">
              <a:lnSpc>
                <a:spcPts val="2100"/>
              </a:lnSpc>
              <a:spcBef>
                <a:spcPts val="450"/>
              </a:spcBef>
              <a:spcAft>
                <a:spcPts val="1500"/>
              </a:spcAft>
            </a:pP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ts val="2100"/>
              </a:lnSpc>
              <a:spcBef>
                <a:spcPts val="450"/>
              </a:spcBef>
              <a:spcAft>
                <a:spcPts val="1500"/>
              </a:spcAft>
            </a:pP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ts val="2100"/>
              </a:lnSpc>
              <a:spcBef>
                <a:spcPts val="450"/>
              </a:spcBef>
              <a:spcAft>
                <a:spcPts val="1500"/>
              </a:spcAft>
            </a:pP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0EB4187B-E089-49CB-A871-0CAA11DCB477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13" t="5685" r="70978" b="5646"/>
          <a:stretch/>
        </p:blipFill>
        <p:spPr bwMode="auto">
          <a:xfrm>
            <a:off x="10744847" y="5403204"/>
            <a:ext cx="1438275" cy="14859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0829031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23301F8E-5BC8-49D8-B420-DFA8FBF5874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58818"/>
            <a:ext cx="12192000" cy="69168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23095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3CC3005C-D8F4-4AB9-B9F2-84E36E691B8C}"/>
              </a:ext>
            </a:extLst>
          </p:cNvPr>
          <p:cNvSpPr/>
          <p:nvPr/>
        </p:nvSpPr>
        <p:spPr>
          <a:xfrm>
            <a:off x="0" y="0"/>
            <a:ext cx="12209755" cy="6872779"/>
          </a:xfrm>
          <a:prstGeom prst="rect">
            <a:avLst/>
          </a:prstGeom>
          <a:solidFill>
            <a:srgbClr val="E2CFF1"/>
          </a:solidFill>
        </p:spPr>
        <p:txBody>
          <a:bodyPr wrap="square">
            <a:spAutoFit/>
          </a:bodyPr>
          <a:lstStyle/>
          <a:p>
            <a:pPr algn="ctr">
              <a:lnSpc>
                <a:spcPts val="800"/>
              </a:lnSpc>
              <a:spcBef>
                <a:spcPts val="1800"/>
              </a:spcBef>
            </a:pPr>
            <a:endParaRPr lang="ru-RU" sz="3200" b="1" i="1" dirty="0">
              <a:solidFill>
                <a:srgbClr val="000000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ts val="800"/>
              </a:lnSpc>
              <a:spcBef>
                <a:spcPts val="1800"/>
              </a:spcBef>
            </a:pPr>
            <a:r>
              <a:rPr lang="ru-RU" sz="3200" b="1" i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Какие облегчения решает отмена СП 9.13130.2009 </a:t>
            </a:r>
          </a:p>
          <a:p>
            <a:pPr algn="ctr">
              <a:lnSpc>
                <a:spcPts val="800"/>
              </a:lnSpc>
              <a:spcBef>
                <a:spcPts val="1800"/>
              </a:spcBef>
            </a:pPr>
            <a:r>
              <a:rPr lang="ru-RU" sz="3200" b="1" i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и изменения ГОСТ Р 59641-2021?</a:t>
            </a:r>
            <a:endParaRPr lang="ru-RU" sz="1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ts val="2100"/>
              </a:lnSpc>
              <a:spcBef>
                <a:spcPts val="450"/>
              </a:spcBef>
              <a:spcAft>
                <a:spcPts val="1500"/>
              </a:spcAft>
            </a:pPr>
            <a:endParaRPr lang="ru-RU" sz="1400" dirty="0">
              <a:solidFill>
                <a:srgbClr val="000000"/>
              </a:solidFill>
              <a:latin typeface="Helvetica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ts val="1700"/>
              </a:lnSpc>
              <a:spcAft>
                <a:spcPts val="600"/>
              </a:spcAft>
            </a:pPr>
            <a:r>
              <a:rPr lang="ru-RU" sz="1400" dirty="0">
                <a:solidFill>
                  <a:srgbClr val="000000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Первое-это решит проблему дублирования документов по обслуживанию огнетушителей.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ts val="1700"/>
              </a:lnSpc>
              <a:spcAft>
                <a:spcPts val="600"/>
              </a:spcAft>
            </a:pPr>
            <a:r>
              <a:rPr lang="ru-RU" sz="1400" b="1" dirty="0">
                <a:solidFill>
                  <a:srgbClr val="000000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Полностью отменяются: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1400" i="1" dirty="0">
                <a:solidFill>
                  <a:srgbClr val="000000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-Журнал учета огнетушителей;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ru-RU" sz="1400" i="1" dirty="0">
              <a:solidFill>
                <a:srgbClr val="000000"/>
              </a:solidFill>
              <a:latin typeface="Helvetica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1400" i="1" dirty="0">
                <a:solidFill>
                  <a:srgbClr val="000000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-Журнал проведения испытаний и перезарядки огнетушителей;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ru-RU" sz="1400" i="1" dirty="0">
              <a:solidFill>
                <a:srgbClr val="000000"/>
              </a:solidFill>
              <a:latin typeface="Helvetica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1400" i="1" dirty="0">
                <a:solidFill>
                  <a:srgbClr val="000000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-Журнал технического обслуживания огнетушителей;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ru-RU" sz="1400" i="1" dirty="0">
              <a:solidFill>
                <a:srgbClr val="000000"/>
              </a:solidFill>
              <a:latin typeface="Helvetica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1400" i="1" dirty="0">
                <a:solidFill>
                  <a:srgbClr val="000000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-Эксплуатационный паспорт на огнетушитель.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ru-RU" sz="1400" i="1" dirty="0">
              <a:solidFill>
                <a:srgbClr val="000000"/>
              </a:solidFill>
              <a:latin typeface="Helvetica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ts val="2100"/>
              </a:lnSpc>
              <a:spcBef>
                <a:spcPts val="450"/>
              </a:spcBef>
              <a:spcAft>
                <a:spcPts val="1500"/>
              </a:spcAft>
            </a:pPr>
            <a:r>
              <a:rPr lang="ru-RU" sz="1400" b="1" dirty="0">
                <a:solidFill>
                  <a:srgbClr val="000000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 с 01 марта 2025 г на огнетушитель будут требоваться: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1400" i="1" dirty="0">
                <a:solidFill>
                  <a:srgbClr val="000000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-Паспорт огнетушителя (разрабатывается заводом-изготовителем);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1400" i="1" dirty="0">
                <a:solidFill>
                  <a:srgbClr val="000000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-Карточка учета огнетушителя (рекомендованная форма таблица А.1 ГОСТ Р 59641-2021);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1400" i="1" dirty="0">
                <a:solidFill>
                  <a:srgbClr val="000000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-Журнал эксплуатации систем противопожарной защиты (рекомендованная форма таблица А.2 ГОСТ Р 59641-2021).</a:t>
            </a:r>
          </a:p>
          <a:p>
            <a:pPr algn="just">
              <a:lnSpc>
                <a:spcPct val="107000"/>
              </a:lnSpc>
            </a:pPr>
            <a:endParaRPr lang="ru-RU" sz="1400" dirty="0">
              <a:latin typeface="Helvetica" panose="020B0604020202020204" pitchFamily="34" charset="0"/>
              <a:ea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ru-RU" sz="1400" b="1" dirty="0">
                <a:latin typeface="Helvetica" panose="020B0604020202020204" pitchFamily="34" charset="0"/>
                <a:ea typeface="Times New Roman" panose="02020603050405020304" pitchFamily="18" charset="0"/>
              </a:rPr>
              <a:t>Вместе с тем, в связи с утратой силы СП 9.13130.2009 остается большой вопрос с порядком проведения технического обслуживания огнетушителей. Также в действующей редакции ГОСТ Р 59641-2021 всё еще имеются ссылки на СП 9.13130.2009, который вскоре утратит силу.</a:t>
            </a:r>
          </a:p>
          <a:p>
            <a:pPr algn="just">
              <a:lnSpc>
                <a:spcPct val="107000"/>
              </a:lnSpc>
            </a:pP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6ACF03ED-D493-41D6-8D8B-C28EE7EC5527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13" t="5685" r="70978" b="5646"/>
          <a:stretch/>
        </p:blipFill>
        <p:spPr bwMode="auto">
          <a:xfrm>
            <a:off x="0" y="0"/>
            <a:ext cx="1074198" cy="1012054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6491900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28E70E47-53E3-420C-BD60-688DC0C84F9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0" y="571499"/>
            <a:ext cx="7816788" cy="5862591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DAD07675-7F9A-4714-9516-D30F998B9036}"/>
              </a:ext>
            </a:extLst>
          </p:cNvPr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13" t="5685" r="70978" b="5646"/>
          <a:stretch/>
        </p:blipFill>
        <p:spPr bwMode="auto">
          <a:xfrm>
            <a:off x="10753725" y="5358806"/>
            <a:ext cx="1438275" cy="14859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79074052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558</Words>
  <Application>Microsoft Office PowerPoint</Application>
  <PresentationFormat>Широкоэкранный</PresentationFormat>
  <Paragraphs>68</Paragraphs>
  <Slides>7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Helvetica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Ирина</dc:creator>
  <cp:lastModifiedBy>Ирина</cp:lastModifiedBy>
  <cp:revision>27</cp:revision>
  <dcterms:created xsi:type="dcterms:W3CDTF">2025-01-26T15:18:30Z</dcterms:created>
  <dcterms:modified xsi:type="dcterms:W3CDTF">2025-01-27T15:58:38Z</dcterms:modified>
</cp:coreProperties>
</file>