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CFF1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E716F-FC52-46D6-BA66-49215920873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A04C-7D60-48C2-86CF-D4706F55C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36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3A04C-7D60-48C2-86CF-D4706F55C5D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16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D5AD8-6F82-4DE7-B772-CB34D70B9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27647E-F2B7-49D6-AC82-25FAB9AEE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F7AB4C-1632-4E47-A73B-12A842DF7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10492C-A4AC-408B-9E88-E83224316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86282E-DB43-46F3-B0BC-1D9004B5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3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A0A24-0D21-4400-A66A-A8035E4E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89B535-D730-4E85-BCF5-13804E4FE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661D37-900A-4572-8E13-7A66B619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DBE30E-3019-4040-957F-0C9C079D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E6F14B-34E7-45EB-B6E6-9D272CE6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26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8401E0-ACCD-4A8A-A174-BE9F07E83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2BF95C-1748-4439-A255-15B8CB6CF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4155BE-73B9-4AFB-85B0-DB043F1D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BD2185-2CAD-4798-955E-97C0C0F1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C6DEE6-AAA6-4677-BE52-580FC490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7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3CA9F-5C23-4E45-B98E-230045DC6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DA2E4-F745-4DE0-9410-1A567C92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2C5C6F-C83C-4764-A43B-0BF560883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71353C-D55F-4F37-B528-DC81045F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A61557-3115-46DB-B488-6755EC39B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75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57DCCF-5345-4492-800A-0D08B03B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F028AF-D79E-4503-AB42-33CBAC64F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0082AB-BA6F-4CA4-AF20-8B4720E2F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1EDCD8-9B76-4E1E-BA76-FE8D75CE6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9BF360-8039-4249-A2AB-DEA6D388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88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C5AB5-FC46-4FF4-B751-11D1CDF49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CE61AD-3CAA-49A3-B01B-6A5C9A2DA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B88AC8-437B-48A8-BFD1-21E749EF4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605EA5-F0A8-4E8E-BA24-45B3FF94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C8039C-B2A9-43A0-852B-0E480D03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A941EA-D262-4019-8AE8-2B49617A1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70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82CE7-B32E-4964-8216-B662228F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CEF625-74B8-46FC-9176-D5DE42306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1C19C3-DEF8-4092-96FD-2461D37F7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CE0612-1B67-4E28-980D-6ECE22EA8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009C6C-A585-415E-BB09-9DAB4404D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73FC363-6BAF-469E-9918-985B2995F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F2F09E5-DF3C-44F2-9883-23D0F1A7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81D4DA-E2B5-4665-9538-014EFCD1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92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56E7A-CAA6-4446-BD64-180E59A3B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8907EDB-4E64-489D-BD50-DAEA6F758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E34EDE7-2AA0-4ED6-AC4A-A37E8501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FDA792-C513-4F70-914B-65000E8C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13766C-C00E-48DA-A86A-DDC853611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D92C7A-F496-4163-957B-CD01DD20E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B36EA3-8587-482D-9905-931388B3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57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B270DB-AF68-4BCC-93C2-6B781FA8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D72D8D-676C-4C28-916C-3C84AD712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D64B3D-1D07-4D95-ABA7-80C3B3BBB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5BF131-A570-4D00-A6B9-6A910E5B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181D5C-78AD-4C43-B80A-A1220DB41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EE8186-F668-491D-A94B-530034CA6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60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86349D-C268-47AE-B27D-60E3D99B6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961710-94E8-46F7-AAD2-01C2243B1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0ECD85-3F55-47A1-AA67-AD8EC5749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968E03-AABB-41B7-98CB-76F960C5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00332A-C64A-4EFE-A5B7-BB1259D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89F0AA-269A-4BDF-ADB9-B203C091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5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3E847-2622-4316-8C2E-C7CB4FC5A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80702B-E7FA-49FF-AC2A-EE0677F3F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07ABE5-3336-4624-8348-CBD14E47E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6715-AE0C-465F-98CE-BD1011DADCF0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4EE361-4AAA-43D0-B1B0-D33DD5CAA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C00F7E-474B-48E7-B5AE-F927F42BE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99E1C-222F-4FCA-B0DE-8785BE2B8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5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DC3B579-8432-4DD5-AAB9-41ECF264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-12362"/>
            <a:ext cx="5943600" cy="164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243DB76-2185-4B21-A62D-EE343F6261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326"/>
            <a:ext cx="11412279" cy="535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7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D27508D-FAAB-45E1-AFC0-1D1FE085C2C8}"/>
              </a:ext>
            </a:extLst>
          </p:cNvPr>
          <p:cNvSpPr/>
          <p:nvPr/>
        </p:nvSpPr>
        <p:spPr>
          <a:xfrm>
            <a:off x="0" y="7393"/>
            <a:ext cx="12192000" cy="7078861"/>
          </a:xfrm>
          <a:prstGeom prst="rect">
            <a:avLst/>
          </a:prstGeom>
          <a:solidFill>
            <a:srgbClr val="E2CFF1"/>
          </a:solidFill>
        </p:spPr>
        <p:txBody>
          <a:bodyPr wrap="square">
            <a:spAutoFit/>
          </a:bodyPr>
          <a:lstStyle/>
          <a:p>
            <a:endParaRPr lang="ru-RU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0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sz="20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промышленности и торговли Российской Федерации </a:t>
            </a:r>
          </a:p>
          <a:p>
            <a:pPr algn="ctr"/>
            <a:r>
              <a:rPr lang="ru-RU" b="1" dirty="0">
                <a:solidFill>
                  <a:srgbClr val="2B42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АГЕНТСТВО ПО ТЕХНИЧЕСКОМУ РЕГУЛИРОВАНИЮ И МЕТРОЛОГИИ</a:t>
            </a:r>
            <a:r>
              <a:rPr lang="ru-RU" b="1" dirty="0">
                <a:solidFill>
                  <a:srgbClr val="2B42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2B42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1 октября 2024 года № 1347-ст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изменения национального стандарта Российской Федерации </a:t>
            </a:r>
          </a:p>
          <a:p>
            <a:pPr algn="ctr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статьей 24 Федерального закона от 29 июня 2015 г. № 162-ФЗ «О стандартизации в Российской Федерации»</a:t>
            </a:r>
          </a:p>
          <a:p>
            <a:pPr algn="ctr"/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изменение № 1 национального стандарта Российской Федерации ГОСТ Р 59641-2021 "Средства противопожарной защиты зданий и сооружений. Средства первичные пожаротушения. Руководство по размещению, техническому обслуживанию и ремонту. Методы испытаний на работоспособность"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Изменение) с датой введения в действие 1 октября 2024 г.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AutoShape 2" descr="Picture background">
            <a:extLst>
              <a:ext uri="{FF2B5EF4-FFF2-40B4-BE49-F238E27FC236}">
                <a16:creationId xmlns:a16="http://schemas.microsoft.com/office/drawing/2014/main" id="{1584F366-A069-466E-853D-C4013C784C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62F41C-F51D-4D1C-8BF9-A17F18E43C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675" y="4512624"/>
            <a:ext cx="2693602" cy="237036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1224CBA-B99C-4314-90A1-EBAC1309DD4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" t="5685" r="70978" b="5646"/>
          <a:stretch/>
        </p:blipFill>
        <p:spPr bwMode="auto">
          <a:xfrm>
            <a:off x="10753725" y="5589628"/>
            <a:ext cx="1438275" cy="1485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572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46F2A8F-40F8-4128-BAE0-1424BD05F2D5}"/>
              </a:ext>
            </a:extLst>
          </p:cNvPr>
          <p:cNvSpPr/>
          <p:nvPr/>
        </p:nvSpPr>
        <p:spPr>
          <a:xfrm>
            <a:off x="0" y="-895"/>
            <a:ext cx="12191999" cy="7316875"/>
          </a:xfrm>
          <a:prstGeom prst="rect">
            <a:avLst/>
          </a:prstGeom>
          <a:solidFill>
            <a:srgbClr val="E2CFF1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endParaRPr lang="ru-RU" sz="3200" b="1" i="1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i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ГОСТ Р 59641-2021: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Термин эксплуатация изложен в новой редакции; добавлены определения терминам «ввод в эксплуатацию» и «технический осмотр»;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Пересмотрен подход к техническому обслуживанию огнетушителей и проведен полный отказ от первоначальных и квартальных проверок огнетушителей;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Добавлен раздел о сроках и перезарядке огнетушителей;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Уточнены формы документов по техническому обслуживанию огнетушителей. Теперь формы, предложенные в ГОСТ Р 59641-2021 рекомендуемые, а не обязательные.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/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/>
              <a:t>Самое важное изменение будет касаться именно технического обслуживания огнетушителей</a:t>
            </a:r>
            <a:endParaRPr lang="ru-RU" b="1" i="1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Helvetica" panose="020B0604020202020204" pitchFamily="34" charset="0"/>
                <a:cs typeface="Helvetica" panose="020B0604020202020204" pitchFamily="34" charset="0"/>
              </a:rPr>
              <a:t>С 01 марта 2025 г., в связи с утратой силы СП 9.13130.2009, понятия </a:t>
            </a:r>
            <a:r>
              <a:rPr lang="ru-RU" b="1" i="1" dirty="0">
                <a:latin typeface="Helvetica" panose="020B0604020202020204" pitchFamily="34" charset="0"/>
                <a:cs typeface="Helvetica" panose="020B0604020202020204" pitchFamily="34" charset="0"/>
              </a:rPr>
              <a:t>первоначальных</a:t>
            </a:r>
            <a:r>
              <a:rPr lang="ru-RU" i="1" dirty="0">
                <a:latin typeface="Helvetica" panose="020B0604020202020204" pitchFamily="34" charset="0"/>
                <a:cs typeface="Helvetica" panose="020B0604020202020204" pitchFamily="34" charset="0"/>
              </a:rPr>
              <a:t> и </a:t>
            </a:r>
            <a:r>
              <a:rPr lang="ru-RU" b="1" i="1" dirty="0">
                <a:latin typeface="Helvetica" panose="020B0604020202020204" pitchFamily="34" charset="0"/>
                <a:cs typeface="Helvetica" panose="020B0604020202020204" pitchFamily="34" charset="0"/>
              </a:rPr>
              <a:t>ежеквартальных</a:t>
            </a:r>
            <a:r>
              <a:rPr lang="ru-RU" i="1" dirty="0">
                <a:latin typeface="Helvetica" panose="020B0604020202020204" pitchFamily="34" charset="0"/>
                <a:cs typeface="Helvetica" panose="020B0604020202020204" pitchFamily="34" charset="0"/>
              </a:rPr>
              <a:t> проверок упраздняются, а проведение визуальных осмотров включается в операции, проводимые в рамках технического обслуживания огнетушителей.</a:t>
            </a:r>
            <a:endParaRPr lang="ru-RU" sz="1400" i="1" dirty="0">
              <a:solidFill>
                <a:srgbClr val="000000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ru-RU" dirty="0">
                <a:latin typeface="Helvetica" panose="020B0604020202020204" pitchFamily="34" charset="0"/>
                <a:cs typeface="Helvetica" panose="020B0604020202020204" pitchFamily="34" charset="0"/>
              </a:rPr>
              <a:t>На самом деле это несет за собой большие последствия.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latin typeface="Helvetica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069A433-3FF3-479B-BC91-66472C36C4C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" t="5685" r="70978" b="5646"/>
          <a:stretch/>
        </p:blipFill>
        <p:spPr bwMode="auto">
          <a:xfrm>
            <a:off x="10753725" y="5820464"/>
            <a:ext cx="1438275" cy="1485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233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6455064-AD53-4146-9A3A-17CEB7A011C5}"/>
              </a:ext>
            </a:extLst>
          </p:cNvPr>
          <p:cNvSpPr/>
          <p:nvPr/>
        </p:nvSpPr>
        <p:spPr>
          <a:xfrm>
            <a:off x="0" y="5127"/>
            <a:ext cx="12192000" cy="6897337"/>
          </a:xfrm>
          <a:prstGeom prst="rect">
            <a:avLst/>
          </a:prstGeom>
          <a:solidFill>
            <a:srgbClr val="E2CFF1"/>
          </a:solidFill>
        </p:spPr>
        <p:txBody>
          <a:bodyPr wrap="square">
            <a:spAutoFit/>
          </a:bodyPr>
          <a:lstStyle/>
          <a:p>
            <a:pPr algn="just">
              <a:lnSpc>
                <a:spcPts val="1700"/>
              </a:lnSpc>
              <a:spcBef>
                <a:spcPts val="450"/>
              </a:spcBef>
              <a:spcAft>
                <a:spcPts val="600"/>
              </a:spcAft>
            </a:pPr>
            <a:endParaRPr lang="ru-RU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внесенными в ГОСТ Р 59641-2021 изменениями, такие операции, как проверка наличия предохранительного устройства или величины давления в огнетушителе закачного типа осуществляется только в рамках технического обслуживания исключительно организацией, имеющей лицензию на данный вид деятельности. Периодичность данных операций 1 раз в год.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Конечно, в соответствии с 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пунктом 54 Правил противопожарного режима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периодичность технического обслуживания средств обеспечения пожарной безопасности и пожаротушения, в том числе и огнетушителей, осуществляются с учетом инструкции изготовителя.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зависимости от завода изготовителя наличие давления в огнетушителе (в пределах зеленой шкалы индикатора) предписывается проверять не реже 1 раза в месяц или 1 раза в квартал.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Но, так как проверка величины давления – это техническое обслуживание согласно действующей редакции ГОСТ Р 59641-2021 с изменением № 1, то собственник объекта обязан заключить договор на оказание услуг с лицензированной организацией.</a:t>
            </a:r>
          </a:p>
          <a:p>
            <a:pPr algn="just">
              <a:spcBef>
                <a:spcPts val="450"/>
              </a:spcBef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противном случае, за несоблюдение требований Правил противопожарного режима собственник объекта рискует получить административный штраф в размере от 5000 до 400000 рублей, в зависимости от лица, привлекаемого к ответственности.</a:t>
            </a:r>
          </a:p>
          <a:p>
            <a:pPr algn="just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B4187B-E089-49CB-A871-0CAA11DCB47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" t="5685" r="70978" b="5646"/>
          <a:stretch/>
        </p:blipFill>
        <p:spPr bwMode="auto">
          <a:xfrm>
            <a:off x="10744847" y="5403204"/>
            <a:ext cx="1438275" cy="1485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290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301F8E-5BC8-49D8-B420-DFA8FBF58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818"/>
            <a:ext cx="12192000" cy="691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30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CC3005C-D8F4-4AB9-B9F2-84E36E691B8C}"/>
              </a:ext>
            </a:extLst>
          </p:cNvPr>
          <p:cNvSpPr/>
          <p:nvPr/>
        </p:nvSpPr>
        <p:spPr>
          <a:xfrm>
            <a:off x="0" y="0"/>
            <a:ext cx="12209755" cy="6872779"/>
          </a:xfrm>
          <a:prstGeom prst="rect">
            <a:avLst/>
          </a:prstGeom>
          <a:solidFill>
            <a:srgbClr val="E2CFF1"/>
          </a:solidFill>
        </p:spPr>
        <p:txBody>
          <a:bodyPr wrap="square">
            <a:spAutoFit/>
          </a:bodyPr>
          <a:lstStyle/>
          <a:p>
            <a:pPr algn="ctr">
              <a:lnSpc>
                <a:spcPts val="800"/>
              </a:lnSpc>
              <a:spcBef>
                <a:spcPts val="1800"/>
              </a:spcBef>
            </a:pPr>
            <a:endParaRPr lang="ru-RU" sz="3200" b="1" i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Bef>
                <a:spcPts val="1800"/>
              </a:spcBef>
            </a:pPr>
            <a:r>
              <a:rPr lang="ru-RU" sz="32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Какие облегчения решает отмена СП 9.13130.2009 </a:t>
            </a:r>
          </a:p>
          <a:p>
            <a:pPr algn="ctr">
              <a:lnSpc>
                <a:spcPts val="800"/>
              </a:lnSpc>
              <a:spcBef>
                <a:spcPts val="1800"/>
              </a:spcBef>
            </a:pPr>
            <a:r>
              <a:rPr lang="ru-RU" sz="32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изменения ГОСТ Р 59641-2021?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endParaRPr lang="ru-RU" sz="1400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Aft>
                <a:spcPts val="600"/>
              </a:spcAft>
            </a:pPr>
            <a:r>
              <a:rPr lang="ru-RU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Первое-это решит проблему дублирования документов по обслуживанию огнетушителей.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Aft>
                <a:spcPts val="600"/>
              </a:spcAft>
            </a:pPr>
            <a:r>
              <a:rPr lang="ru-RU" sz="14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Полностью отменяются: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-Журнал учета огнетушителей;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-Журнал проведения испытаний и перезарядки огнетушителей;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-Журнал технического обслуживания огнетушителей;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-Эксплуатационный паспорт на огнетушитель.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i="1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с 01 марта 2025 г на огнетушитель будут требоваться: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-Паспорт огнетушителя (разрабатывается заводом-изготовителем);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-Карточка учета огнетушителя (рекомендованная форма таблица А.1 ГОСТ Р 59641-2021);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-Журнал эксплуатации систем противопожарной защиты (рекомендованная форма таблица А.2 ГОСТ Р 59641-2021).</a:t>
            </a:r>
          </a:p>
          <a:p>
            <a:pPr algn="just">
              <a:lnSpc>
                <a:spcPct val="107000"/>
              </a:lnSpc>
            </a:pPr>
            <a:endParaRPr lang="ru-RU" sz="1400" dirty="0"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400" b="1" dirty="0">
                <a:latin typeface="Helvetica" panose="020B0604020202020204" pitchFamily="34" charset="0"/>
                <a:ea typeface="Times New Roman" panose="02020603050405020304" pitchFamily="18" charset="0"/>
              </a:rPr>
              <a:t>Вместе с тем, в связи с утратой силы СП 9.13130.2009 остается большой вопрос с порядком проведения технического обслуживания огнетушителей. Также в действующей редакции ГОСТ Р 59641-2021 всё еще имеются ссылки на СП 9.13130.2009, который вскоре утратит силу.</a:t>
            </a:r>
          </a:p>
          <a:p>
            <a:pPr algn="just">
              <a:lnSpc>
                <a:spcPct val="107000"/>
              </a:lnSpc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ACF03ED-D493-41D6-8D8B-C28EE7EC552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" t="5685" r="70978" b="5646"/>
          <a:stretch/>
        </p:blipFill>
        <p:spPr bwMode="auto">
          <a:xfrm>
            <a:off x="0" y="0"/>
            <a:ext cx="1074198" cy="10120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49190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8E70E47-53E3-420C-BD60-688DC0C84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499"/>
            <a:ext cx="7816788" cy="586259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D07675-7F9A-4714-9516-D30F998B903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3" t="5685" r="70978" b="5646"/>
          <a:stretch/>
        </p:blipFill>
        <p:spPr bwMode="auto">
          <a:xfrm>
            <a:off x="10753725" y="5358806"/>
            <a:ext cx="1438275" cy="1485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0740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558</Words>
  <Application>Microsoft Office PowerPoint</Application>
  <PresentationFormat>Широкоэкранный</PresentationFormat>
  <Paragraphs>68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27</cp:revision>
  <dcterms:created xsi:type="dcterms:W3CDTF">2025-01-26T15:18:30Z</dcterms:created>
  <dcterms:modified xsi:type="dcterms:W3CDTF">2025-01-27T15:58:38Z</dcterms:modified>
</cp:coreProperties>
</file>