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Ирина" initials="И" lastIdx="1" clrIdx="0">
    <p:extLst>
      <p:ext uri="{19B8F6BF-5375-455C-9EA6-DF929625EA0E}">
        <p15:presenceInfo xmlns:p15="http://schemas.microsoft.com/office/powerpoint/2012/main" userId="Ири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306A0-0219-476D-B4D0-9A751A4C3C1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E343D02-F288-4A2F-B3D1-18E8B3E75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AAB1845-57FB-43C4-B41B-D35FE5C47813}"/>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5" name="Нижний колонтитул 4">
            <a:extLst>
              <a:ext uri="{FF2B5EF4-FFF2-40B4-BE49-F238E27FC236}">
                <a16:creationId xmlns:a16="http://schemas.microsoft.com/office/drawing/2014/main" id="{B5A4C35A-D701-4491-8D35-EC9E3F1C25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AC6957-87F2-42F8-8E45-E1A95906BA7E}"/>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6877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23A805-B2F0-47CC-80AF-6E4DC55FDB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804260C-D9FF-4C82-870A-AEB6C5EE008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7E9320F-A4F5-483E-B2DC-61DB078CDC67}"/>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5" name="Нижний колонтитул 4">
            <a:extLst>
              <a:ext uri="{FF2B5EF4-FFF2-40B4-BE49-F238E27FC236}">
                <a16:creationId xmlns:a16="http://schemas.microsoft.com/office/drawing/2014/main" id="{8A52C2FF-D35E-4622-B383-7F30C06E62E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BFB9A87-2369-41E3-9323-B7522316E2D6}"/>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56589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5ADB199-1A14-4ABC-AC5E-DDA8EB90877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ABBC63F-B68E-4EBB-93DF-0FF1C9072C8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9518AD-0D87-418C-A202-598B7AE47CBF}"/>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5" name="Нижний колонтитул 4">
            <a:extLst>
              <a:ext uri="{FF2B5EF4-FFF2-40B4-BE49-F238E27FC236}">
                <a16:creationId xmlns:a16="http://schemas.microsoft.com/office/drawing/2014/main" id="{2CB503FE-3FFA-4A40-A35C-914B55BBB3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4D7A79-87AC-4BCC-9455-D0C7647DBEDA}"/>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360284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DD434F-5E93-4364-9616-2C3AAEF8B90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9CDB127-A2A2-48FC-91A6-3708E866BFB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15FD39-2CCC-42BB-AEF0-6888539AF536}"/>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5" name="Нижний колонтитул 4">
            <a:extLst>
              <a:ext uri="{FF2B5EF4-FFF2-40B4-BE49-F238E27FC236}">
                <a16:creationId xmlns:a16="http://schemas.microsoft.com/office/drawing/2014/main" id="{224EC4B9-3E18-4A07-A791-8399A6E58B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C2D9810-D74D-418C-8945-5BD99E99470A}"/>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275633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A40C77-87C9-4ABB-BEA1-0560454E8B7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0499C9B-F140-4ACA-B850-3B0B10671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24CAADA-8B42-43B7-B6AE-AE353E52B94E}"/>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5" name="Нижний колонтитул 4">
            <a:extLst>
              <a:ext uri="{FF2B5EF4-FFF2-40B4-BE49-F238E27FC236}">
                <a16:creationId xmlns:a16="http://schemas.microsoft.com/office/drawing/2014/main" id="{5AF67455-959D-48DF-92A8-57B232BB4BE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0F151D-CF79-4505-8F4E-6D58134ED92D}"/>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242554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856F35-E433-4DB6-9741-9CCDA44EA71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72056CA-257A-46DF-A77D-AC150DCAC41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F0E8B76-7EB0-4A28-A863-BC8F3E7F6F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C91ED63-23C9-4B16-B1F4-35A6EAB85E30}"/>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6" name="Нижний колонтитул 5">
            <a:extLst>
              <a:ext uri="{FF2B5EF4-FFF2-40B4-BE49-F238E27FC236}">
                <a16:creationId xmlns:a16="http://schemas.microsoft.com/office/drawing/2014/main" id="{DE16BF1A-53D3-4DFB-B993-2F205B6F0D5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5B28847-2084-4104-8500-BFC9E8EA70D8}"/>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321386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898A4A-0AAA-47AD-8209-95A529E207B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08E0A99-7CE1-4EAB-981F-5315607AD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B95A2F7-6BB2-4422-B98C-F479790DF02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5081DCC-7CE5-4BBC-9431-DB9794818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3CB5BD5-8A57-4C25-80A8-77E7DFDB7E6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13701B3-B6B0-4E79-920E-80A79FB540B4}"/>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8" name="Нижний колонтитул 7">
            <a:extLst>
              <a:ext uri="{FF2B5EF4-FFF2-40B4-BE49-F238E27FC236}">
                <a16:creationId xmlns:a16="http://schemas.microsoft.com/office/drawing/2014/main" id="{4D607EC7-C6BA-430F-94FE-5BC4F76337C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3DEE564-D76A-43C2-89B2-9B817380E724}"/>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350858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F3F118-61FC-4BC9-8F69-EDBE9759A6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28A2C4A-200B-421B-852B-CD9969FE5E7E}"/>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4" name="Нижний колонтитул 3">
            <a:extLst>
              <a:ext uri="{FF2B5EF4-FFF2-40B4-BE49-F238E27FC236}">
                <a16:creationId xmlns:a16="http://schemas.microsoft.com/office/drawing/2014/main" id="{B958AC97-832B-4D1D-BC1A-2FA0FB332B8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97269B9-D0F2-488C-AE0E-5A48DE231B85}"/>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2504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E07E97D-F4B8-4E3D-AD49-B5F8AF4B26BA}"/>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3" name="Нижний колонтитул 2">
            <a:extLst>
              <a:ext uri="{FF2B5EF4-FFF2-40B4-BE49-F238E27FC236}">
                <a16:creationId xmlns:a16="http://schemas.microsoft.com/office/drawing/2014/main" id="{B9AEE8CE-7075-467D-AD76-5B43426892C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B4AA970-B16A-4410-A681-8773A20077DA}"/>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21230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6D36B-FB0A-47D4-8D44-F2ED4499E3D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5B2C9F0-24E9-48BA-A02D-B4A0F02F4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0164A2F-A2DD-4C43-BC6C-763EA318E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9B80954-13FC-4ED4-9228-77F52547C304}"/>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6" name="Нижний колонтитул 5">
            <a:extLst>
              <a:ext uri="{FF2B5EF4-FFF2-40B4-BE49-F238E27FC236}">
                <a16:creationId xmlns:a16="http://schemas.microsoft.com/office/drawing/2014/main" id="{79856766-F9A9-4C3D-A13E-1CA47083502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6B85BF6-FA0A-44E4-9986-45C0BEC6CD84}"/>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279767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EEC6D7-E2EB-462E-AB6D-13F2DE20EE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3AADB14-75E7-471A-BDA5-187719167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B29BFD2-D04B-4ABD-9F5B-AFF5C8BC2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5A0E836-8088-489F-956C-FB31BC67E4DE}"/>
              </a:ext>
            </a:extLst>
          </p:cNvPr>
          <p:cNvSpPr>
            <a:spLocks noGrp="1"/>
          </p:cNvSpPr>
          <p:nvPr>
            <p:ph type="dt" sz="half" idx="10"/>
          </p:nvPr>
        </p:nvSpPr>
        <p:spPr/>
        <p:txBody>
          <a:bodyPr/>
          <a:lstStyle/>
          <a:p>
            <a:fld id="{025F3575-12BF-4787-8FF2-4C1DB550B77D}" type="datetimeFigureOut">
              <a:rPr lang="ru-RU" smtClean="0"/>
              <a:t>27.01.2025</a:t>
            </a:fld>
            <a:endParaRPr lang="ru-RU"/>
          </a:p>
        </p:txBody>
      </p:sp>
      <p:sp>
        <p:nvSpPr>
          <p:cNvPr id="6" name="Нижний колонтитул 5">
            <a:extLst>
              <a:ext uri="{FF2B5EF4-FFF2-40B4-BE49-F238E27FC236}">
                <a16:creationId xmlns:a16="http://schemas.microsoft.com/office/drawing/2014/main" id="{A8A2B0DF-FE03-4CFA-9555-AE78AC1AEFA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A35C82B-3D68-44C6-A244-E7648D20FB74}"/>
              </a:ext>
            </a:extLst>
          </p:cNvPr>
          <p:cNvSpPr>
            <a:spLocks noGrp="1"/>
          </p:cNvSpPr>
          <p:nvPr>
            <p:ph type="sldNum" sz="quarter" idx="12"/>
          </p:nvPr>
        </p:nvSpPr>
        <p:spPr/>
        <p:txBody>
          <a:bodyPr/>
          <a:lstStyle/>
          <a:p>
            <a:fld id="{3AC2E066-B6EC-4343-8B79-A21DEF93EAD3}" type="slidenum">
              <a:rPr lang="ru-RU" smtClean="0"/>
              <a:t>‹#›</a:t>
            </a:fld>
            <a:endParaRPr lang="ru-RU"/>
          </a:p>
        </p:txBody>
      </p:sp>
    </p:spTree>
    <p:extLst>
      <p:ext uri="{BB962C8B-B14F-4D97-AF65-F5344CB8AC3E}">
        <p14:creationId xmlns:p14="http://schemas.microsoft.com/office/powerpoint/2010/main" val="316966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42CFC8-EDAD-4762-9D5E-A3033A353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D142C2C-3893-4BF2-B4B2-EAB485B16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85B535-BD24-4B28-9E6C-C8F2855DF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F3575-12BF-4787-8FF2-4C1DB550B77D}" type="datetimeFigureOut">
              <a:rPr lang="ru-RU" smtClean="0"/>
              <a:t>27.01.2025</a:t>
            </a:fld>
            <a:endParaRPr lang="ru-RU"/>
          </a:p>
        </p:txBody>
      </p:sp>
      <p:sp>
        <p:nvSpPr>
          <p:cNvPr id="5" name="Нижний колонтитул 4">
            <a:extLst>
              <a:ext uri="{FF2B5EF4-FFF2-40B4-BE49-F238E27FC236}">
                <a16:creationId xmlns:a16="http://schemas.microsoft.com/office/drawing/2014/main" id="{4A8CBF38-3986-4E06-9BBC-536DC9E0F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4632838-F603-4C4F-A770-562775846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2E066-B6EC-4343-8B79-A21DEF93EAD3}" type="slidenum">
              <a:rPr lang="ru-RU" smtClean="0"/>
              <a:t>‹#›</a:t>
            </a:fld>
            <a:endParaRPr lang="ru-RU"/>
          </a:p>
        </p:txBody>
      </p:sp>
    </p:spTree>
    <p:extLst>
      <p:ext uri="{BB962C8B-B14F-4D97-AF65-F5344CB8AC3E}">
        <p14:creationId xmlns:p14="http://schemas.microsoft.com/office/powerpoint/2010/main" val="322028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F9AF-CA7D-48A4-8689-24C99769B0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95" b="7731"/>
          <a:stretch/>
        </p:blipFill>
        <p:spPr bwMode="auto">
          <a:xfrm>
            <a:off x="2476870" y="0"/>
            <a:ext cx="5943600" cy="1535837"/>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2E07A4DC-EF62-4325-89FC-3BCC61C82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5836"/>
            <a:ext cx="12192000" cy="5322163"/>
          </a:xfrm>
          <a:prstGeom prst="rect">
            <a:avLst/>
          </a:prstGeom>
        </p:spPr>
      </p:pic>
    </p:spTree>
    <p:extLst>
      <p:ext uri="{BB962C8B-B14F-4D97-AF65-F5344CB8AC3E}">
        <p14:creationId xmlns:p14="http://schemas.microsoft.com/office/powerpoint/2010/main" val="43847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8980CE3-6093-4737-8A75-370D2D391DBF}"/>
              </a:ext>
            </a:extLst>
          </p:cNvPr>
          <p:cNvSpPr/>
          <p:nvPr/>
        </p:nvSpPr>
        <p:spPr>
          <a:xfrm>
            <a:off x="0" y="1"/>
            <a:ext cx="12191999" cy="7109639"/>
          </a:xfrm>
          <a:prstGeom prst="rect">
            <a:avLst/>
          </a:prstGeom>
          <a:solidFill>
            <a:srgbClr val="FFCCFF"/>
          </a:solidFill>
        </p:spPr>
        <p:txBody>
          <a:bodyPr wrap="square">
            <a:spAutoFit/>
          </a:bodyPr>
          <a:lstStyle/>
          <a:p>
            <a:pPr algn="ctr">
              <a:spcAft>
                <a:spcPts val="600"/>
              </a:spcAft>
            </a:pPr>
            <a:r>
              <a:rPr lang="ru-RU" sz="2400" b="1" dirty="0">
                <a:solidFill>
                  <a:srgbClr val="333333"/>
                </a:solidFill>
                <a:latin typeface="Arial" panose="020B0604020202020204" pitchFamily="34" charset="0"/>
                <a:ea typeface="Times New Roman" panose="02020603050405020304" pitchFamily="18" charset="0"/>
              </a:rPr>
              <a:t>С 1 марта 2024 года действует редакция постановления Правительства РФ от 16.09.2020 N 1479 </a:t>
            </a:r>
          </a:p>
          <a:p>
            <a:pPr algn="ctr">
              <a:spcAft>
                <a:spcPts val="600"/>
              </a:spcAft>
            </a:pPr>
            <a:r>
              <a:rPr lang="ru-RU" sz="2400" b="1" dirty="0">
                <a:solidFill>
                  <a:srgbClr val="333333"/>
                </a:solidFill>
                <a:latin typeface="Arial" panose="020B0604020202020204" pitchFamily="34" charset="0"/>
                <a:ea typeface="Times New Roman" panose="02020603050405020304" pitchFamily="18" charset="0"/>
              </a:rPr>
              <a:t>«Об утверждении Правил противопожарного режима в Российской Федерации»</a:t>
            </a:r>
            <a:r>
              <a:rPr lang="ru-RU" sz="2400" dirty="0">
                <a:solidFill>
                  <a:srgbClr val="333333"/>
                </a:solidFill>
                <a:latin typeface="Arial" panose="020B0604020202020204" pitchFamily="34" charset="0"/>
                <a:ea typeface="Times New Roman" panose="02020603050405020304" pitchFamily="18" charset="0"/>
              </a:rPr>
              <a:t>, </a:t>
            </a:r>
          </a:p>
          <a:p>
            <a:pPr algn="ctr">
              <a:spcAft>
                <a:spcPts val="600"/>
              </a:spcAft>
            </a:pPr>
            <a:r>
              <a:rPr lang="ru-RU" sz="2400" dirty="0">
                <a:solidFill>
                  <a:srgbClr val="333333"/>
                </a:solidFill>
                <a:latin typeface="Arial" panose="020B0604020202020204" pitchFamily="34" charset="0"/>
                <a:ea typeface="Times New Roman" panose="02020603050405020304" pitchFamily="18" charset="0"/>
              </a:rPr>
              <a:t>изменённая постановлением от 30.03.2023 N 510</a:t>
            </a:r>
            <a:endParaRPr lang="ru-RU" sz="2400" dirty="0">
              <a:latin typeface="Times New Roman" panose="02020603050405020304" pitchFamily="18" charset="0"/>
              <a:ea typeface="Times New Roman" panose="02020603050405020304" pitchFamily="18" charset="0"/>
            </a:endParaRPr>
          </a:p>
          <a:p>
            <a:pPr algn="ctr">
              <a:spcAft>
                <a:spcPts val="600"/>
              </a:spcAft>
            </a:pPr>
            <a:endParaRPr lang="ru-RU" sz="900" dirty="0">
              <a:solidFill>
                <a:srgbClr val="333333"/>
              </a:solidFill>
              <a:effectLst/>
              <a:latin typeface="Arial" panose="020B0604020202020204" pitchFamily="34" charset="0"/>
              <a:ea typeface="Times New Roman" panose="02020603050405020304" pitchFamily="18" charset="0"/>
            </a:endParaRPr>
          </a:p>
          <a:p>
            <a:pPr algn="ctr">
              <a:spcAft>
                <a:spcPts val="600"/>
              </a:spcAft>
            </a:pPr>
            <a:r>
              <a:rPr lang="ru-RU" sz="2400" dirty="0">
                <a:solidFill>
                  <a:srgbClr val="333333"/>
                </a:solidFill>
                <a:effectLst/>
                <a:latin typeface="Arial" panose="020B0604020202020204" pitchFamily="34" charset="0"/>
                <a:ea typeface="Times New Roman" panose="02020603050405020304" pitchFamily="18" charset="0"/>
              </a:rPr>
              <a:t>Некоторые изменения, которые вступили в силу с 1 марта 2024 года:</a:t>
            </a:r>
            <a:endParaRPr lang="ru-RU" sz="2400" dirty="0">
              <a:effectLst/>
              <a:latin typeface="Times New Roman" panose="02020603050405020304" pitchFamily="18" charset="0"/>
              <a:ea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ru-RU" dirty="0">
                <a:solidFill>
                  <a:srgbClr val="333333"/>
                </a:solidFill>
                <a:latin typeface="Arial" panose="020B0604020202020204" pitchFamily="34" charset="0"/>
                <a:ea typeface="Times New Roman" panose="02020603050405020304" pitchFamily="18" charset="0"/>
              </a:rPr>
              <a:t>Для объектов защиты, для которых установлен особый режим содержания помещений, не допускающий открывания дверей таких помещений изнутри, должно обеспечиваться автоматическое открывание запоров дверей эвакуационных выходов по сигналу систем противопожарной защиты здания и (или) дистанционно сотрудником, осуществляющим круглосуточную охрану. </a:t>
            </a:r>
          </a:p>
          <a:p>
            <a:pPr lvl="0" algn="just">
              <a:spcAft>
                <a:spcPts val="0"/>
              </a:spcAft>
              <a:buSzPts val="1000"/>
              <a:tabLst>
                <a:tab pos="457200" algn="l"/>
              </a:tabLst>
            </a:pPr>
            <a:endParaRPr lang="ru-RU" sz="2400" dirty="0">
              <a:effectLst/>
              <a:latin typeface="Times New Roman" panose="02020603050405020304" pitchFamily="18" charset="0"/>
              <a:ea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ru-RU" dirty="0">
                <a:solidFill>
                  <a:srgbClr val="333333"/>
                </a:solidFill>
                <a:latin typeface="Arial" panose="020B0604020202020204" pitchFamily="34" charset="0"/>
                <a:ea typeface="Times New Roman" panose="02020603050405020304" pitchFamily="18" charset="0"/>
              </a:rPr>
              <a:t>Руководитель организации, а также дежурный персонал на объекте защиты, на котором возник пожар, обеспечивают подразделениям пожарной охраны доступ в любые помещения для целей эвакуации и спасения людей, ограничения распространения, локализации и тушения пожара. </a:t>
            </a:r>
          </a:p>
          <a:p>
            <a:pPr lvl="0" algn="just">
              <a:spcAft>
                <a:spcPts val="0"/>
              </a:spcAft>
              <a:buSzPts val="1000"/>
              <a:tabLst>
                <a:tab pos="457200" algn="l"/>
              </a:tabLst>
            </a:pPr>
            <a:endParaRPr lang="ru-RU" sz="2400" dirty="0">
              <a:effectLst/>
              <a:latin typeface="Times New Roman" panose="02020603050405020304" pitchFamily="18" charset="0"/>
              <a:ea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ru-RU" dirty="0">
                <a:solidFill>
                  <a:srgbClr val="333333"/>
                </a:solidFill>
                <a:latin typeface="Arial" panose="020B0604020202020204" pitchFamily="34" charset="0"/>
                <a:ea typeface="Times New Roman" panose="02020603050405020304" pitchFamily="18" charset="0"/>
              </a:rPr>
              <a:t>Лица, участвующие в выжигании сухой травянистой растительности, постоянно находятся на месте проведения работ по выжиганию и обеспечены первичными средствами пожаротушения. </a:t>
            </a:r>
            <a:endParaRPr lang="ru-RU" sz="2400" dirty="0">
              <a:effectLst/>
              <a:latin typeface="Times New Roman" panose="02020603050405020304" pitchFamily="18" charset="0"/>
              <a:ea typeface="Times New Roman" panose="02020603050405020304" pitchFamily="18" charset="0"/>
            </a:endParaRPr>
          </a:p>
          <a:p>
            <a:pPr algn="ctr">
              <a:spcAft>
                <a:spcPts val="600"/>
              </a:spcAft>
            </a:pPr>
            <a:endParaRPr lang="ru-RU" sz="2400" dirty="0">
              <a:solidFill>
                <a:srgbClr val="333333"/>
              </a:solidFill>
              <a:effectLst/>
              <a:latin typeface="Arial" panose="020B0604020202020204" pitchFamily="34" charset="0"/>
              <a:ea typeface="Times New Roman" panose="02020603050405020304" pitchFamily="18" charset="0"/>
            </a:endParaRPr>
          </a:p>
          <a:p>
            <a:pPr algn="ctr">
              <a:spcAft>
                <a:spcPts val="600"/>
              </a:spcAft>
            </a:pPr>
            <a:r>
              <a:rPr lang="ru-RU" sz="2400" dirty="0">
                <a:solidFill>
                  <a:srgbClr val="333333"/>
                </a:solidFill>
                <a:effectLst/>
                <a:latin typeface="Arial" panose="020B0604020202020204" pitchFamily="34" charset="0"/>
                <a:ea typeface="Times New Roman" panose="02020603050405020304" pitchFamily="18" charset="0"/>
              </a:rPr>
              <a:t>Срок действия документа ограничен 1 января 2027 года. </a:t>
            </a:r>
            <a:endParaRPr lang="ru-RU" sz="24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id="{799E80D6-8767-4F83-874B-8E57644D80B0}"/>
              </a:ext>
            </a:extLst>
          </p:cNvPr>
          <p:cNvPicPr/>
          <p:nvPr/>
        </p:nvPicPr>
        <p:blipFill rotWithShape="1">
          <a:blip r:embed="rId2">
            <a:extLst>
              <a:ext uri="{28A0092B-C50C-407E-A947-70E740481C1C}">
                <a14:useLocalDpi xmlns:a14="http://schemas.microsoft.com/office/drawing/2010/main" val="0"/>
              </a:ext>
            </a:extLst>
          </a:blip>
          <a:srcRect l="4413" t="5685" r="70978" b="5646"/>
          <a:stretch/>
        </p:blipFill>
        <p:spPr bwMode="auto">
          <a:xfrm>
            <a:off x="11061581" y="5894780"/>
            <a:ext cx="1127464" cy="11496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430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D8FAA18-D544-42FB-BFF6-FC66978FDE16}"/>
              </a:ext>
            </a:extLst>
          </p:cNvPr>
          <p:cNvSpPr/>
          <p:nvPr/>
        </p:nvSpPr>
        <p:spPr>
          <a:xfrm>
            <a:off x="1" y="-3125"/>
            <a:ext cx="12192000" cy="6972358"/>
          </a:xfrm>
          <a:prstGeom prst="rect">
            <a:avLst/>
          </a:prstGeom>
          <a:solidFill>
            <a:srgbClr val="FFCCFF"/>
          </a:solidFill>
        </p:spPr>
        <p:txBody>
          <a:bodyPr wrap="square">
            <a:spAutoFit/>
          </a:bodyPr>
          <a:lstStyle/>
          <a:p>
            <a:pPr algn="ctr">
              <a:lnSpc>
                <a:spcPct val="107000"/>
              </a:lnSpc>
              <a:spcAft>
                <a:spcPts val="75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ПОСТАНОВЛЕНИЕ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75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от 30 марта 2023 г. N 510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latin typeface="Times New Roman" panose="02020603050405020304" pitchFamily="18" charset="0"/>
                <a:ea typeface="Times New Roman" panose="02020603050405020304" pitchFamily="18" charset="0"/>
                <a:cs typeface="Times New Roman" panose="02020603050405020304" pitchFamily="18" charset="0"/>
              </a:rPr>
              <a:t>О ВНЕСЕНИИ ИЗМЕНЕНИЯ В ПУНКТ 32 ПРАВИЛ ПРОТИВОПОЖАРНОГО РЕЖИМА </a:t>
            </a:r>
          </a:p>
          <a:p>
            <a:pPr algn="ctr">
              <a:lnSpc>
                <a:spcPct val="107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В РОССИЙСКОЙ ФЕДЕРАЦИИ</a:t>
            </a:r>
          </a:p>
          <a:p>
            <a:pPr algn="ctr">
              <a:lnSpc>
                <a:spcPct val="107000"/>
              </a:lnSpc>
              <a:spcAft>
                <a:spcPts val="0"/>
              </a:spcAft>
            </a:pP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«Электроустановки зданий общежитий, хостелов, общеобразовательных организаций, образовательных организаций с наличием интерната, дошкольных образовательных организаций, специализированных домов престарелых и инвалидов (не квартирных), спальных корпусов организаций отдыха детей и их оздоровления, медицинских организаций, предназначенных для осуществления медицинской деятельности, оборудуются устройствами защиты от дугового пробоя, которые поддерживаются в исправном состоянии. Оборудование таких зданий, введенных в эксплуатацию до 1 марта 2024 г., указанными устройствами защиты осуществляется при их реконструкции или капитальном ремонте.</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Установка устройств защиты от дугового пробоя в распределительных и групповых сетях электроснабжения систем противопожарной защиты и систем медицинского назначения, поддерживающих жизнедеятельность пациентов, не допускается.»</a:t>
            </a:r>
          </a:p>
          <a:p>
            <a:pPr algn="just">
              <a:lnSpc>
                <a:spcPct val="107000"/>
              </a:lnSpc>
              <a:spcAft>
                <a:spcPts val="750"/>
              </a:spcAft>
            </a:pP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причины пожаров в электропроводке">
            <a:extLst>
              <a:ext uri="{FF2B5EF4-FFF2-40B4-BE49-F238E27FC236}">
                <a16:creationId xmlns:a16="http://schemas.microsoft.com/office/drawing/2014/main" id="{9CEB60EF-3960-4D74-9711-D468697A9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324" y="4518134"/>
            <a:ext cx="68580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4A8E13B-9AE9-466B-A73B-3DCC996D7A47}"/>
              </a:ext>
            </a:extLst>
          </p:cNvPr>
          <p:cNvPicPr/>
          <p:nvPr/>
        </p:nvPicPr>
        <p:blipFill rotWithShape="1">
          <a:blip r:embed="rId3">
            <a:extLst>
              <a:ext uri="{28A0092B-C50C-407E-A947-70E740481C1C}">
                <a14:useLocalDpi xmlns:a14="http://schemas.microsoft.com/office/drawing/2010/main" val="0"/>
              </a:ext>
            </a:extLst>
          </a:blip>
          <a:srcRect l="4413" t="5685" r="70978" b="5646"/>
          <a:stretch/>
        </p:blipFill>
        <p:spPr bwMode="auto">
          <a:xfrm>
            <a:off x="11061581" y="5806004"/>
            <a:ext cx="1127464" cy="11496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15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6A58C29-5F33-49C4-AD1E-075045C5D39C}"/>
              </a:ext>
            </a:extLst>
          </p:cNvPr>
          <p:cNvSpPr/>
          <p:nvPr/>
        </p:nvSpPr>
        <p:spPr>
          <a:xfrm>
            <a:off x="0" y="8875"/>
            <a:ext cx="12214193" cy="7804829"/>
          </a:xfrm>
          <a:prstGeom prst="rect">
            <a:avLst/>
          </a:prstGeom>
          <a:solidFill>
            <a:srgbClr val="FFCCFF"/>
          </a:solidFill>
        </p:spPr>
        <p:txBody>
          <a:bodyPr wrap="square">
            <a:spAutoFit/>
          </a:bodyPr>
          <a:lstStyle/>
          <a:p>
            <a:pPr algn="ctr">
              <a:lnSpc>
                <a:spcPct val="107000"/>
              </a:lnSpc>
              <a:spcAft>
                <a:spcPts val="750"/>
              </a:spcAft>
            </a:pPr>
            <a:r>
              <a:rPr lang="ru-RU" sz="2400" b="1" dirty="0">
                <a:solidFill>
                  <a:srgbClr val="333333"/>
                </a:solidFill>
                <a:latin typeface="Arial" panose="020B0604020202020204" pitchFamily="34" charset="0"/>
                <a:ea typeface="Calibri" panose="020F0502020204030204" pitchFamily="34" charset="0"/>
              </a:rPr>
              <a:t>Постановление Правительства РФ </a:t>
            </a:r>
          </a:p>
          <a:p>
            <a:pPr algn="ctr">
              <a:lnSpc>
                <a:spcPct val="107000"/>
              </a:lnSpc>
              <a:spcAft>
                <a:spcPts val="750"/>
              </a:spcAft>
            </a:pPr>
            <a:r>
              <a:rPr lang="ru-RU" sz="2400" b="1" dirty="0">
                <a:solidFill>
                  <a:srgbClr val="333333"/>
                </a:solidFill>
                <a:latin typeface="Arial" panose="020B0604020202020204" pitchFamily="34" charset="0"/>
                <a:ea typeface="Calibri" panose="020F0502020204030204" pitchFamily="34" charset="0"/>
              </a:rPr>
              <a:t>от 16.09.2020 N 1479 </a:t>
            </a:r>
          </a:p>
          <a:p>
            <a:pPr algn="ctr">
              <a:lnSpc>
                <a:spcPct val="107000"/>
              </a:lnSpc>
              <a:spcAft>
                <a:spcPts val="750"/>
              </a:spcAft>
            </a:pPr>
            <a:r>
              <a:rPr lang="ru-RU" sz="2400" b="1" dirty="0">
                <a:solidFill>
                  <a:srgbClr val="333333"/>
                </a:solidFill>
                <a:latin typeface="Arial" panose="020B0604020202020204" pitchFamily="34" charset="0"/>
                <a:ea typeface="Calibri" panose="020F0502020204030204" pitchFamily="34" charset="0"/>
              </a:rPr>
              <a:t>«Об утверждении Правил противопожарного режима в Российской Федерации»</a:t>
            </a:r>
          </a:p>
          <a:p>
            <a:pPr algn="ctr">
              <a:lnSpc>
                <a:spcPct val="107000"/>
              </a:lnSpc>
              <a:spcAft>
                <a:spcPts val="75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VIII. Медицинские организации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116. Руководитель медицинской организации обеспечивает наличие в зданиях и сооружениях, в которых находятся пациенты, не способные передвигаться самостоятельно, носилок из расчета 1 носилки на 5 пациентов и средств индивидуальной защиты органов дыхания и зрения человека от опасных факторов пожара на каждого работника дежурной смены медицинской организации.</a:t>
            </a:r>
          </a:p>
          <a:p>
            <a:pPr algn="just">
              <a:lnSpc>
                <a:spcPct val="107000"/>
              </a:lnSpc>
              <a:spcAft>
                <a:spcPts val="75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Расстояние между кроватями в больничных палатах должно быть не менее 0,8 метра, а центральный основной проход - шириной не менее 1,2 метра. Стулья, тумбочки и другая мебель не должны загромождать эвакуационные пути и выходы, уменьшая ширину путей эвакуации, установленную требованиями пожарной безопасности.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750"/>
              </a:spcAft>
            </a:pPr>
            <a:r>
              <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750"/>
              </a:spcAft>
            </a:pPr>
            <a:endParaRPr lang="ru-RU"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84F2E4D-005C-42A6-90B3-280B9F0D3924}"/>
              </a:ext>
            </a:extLst>
          </p:cNvPr>
          <p:cNvPicPr/>
          <p:nvPr/>
        </p:nvPicPr>
        <p:blipFill rotWithShape="1">
          <a:blip r:embed="rId2">
            <a:extLst>
              <a:ext uri="{28A0092B-C50C-407E-A947-70E740481C1C}">
                <a14:useLocalDpi xmlns:a14="http://schemas.microsoft.com/office/drawing/2010/main" val="0"/>
              </a:ext>
            </a:extLst>
          </a:blip>
          <a:srcRect l="4413" t="5685" r="70978" b="5646"/>
          <a:stretch/>
        </p:blipFill>
        <p:spPr bwMode="auto">
          <a:xfrm>
            <a:off x="11064536" y="6482836"/>
            <a:ext cx="1127464" cy="1149657"/>
          </a:xfrm>
          <a:prstGeom prst="rect">
            <a:avLst/>
          </a:prstGeom>
          <a:noFill/>
          <a:ln>
            <a:noFill/>
          </a:ln>
          <a:extLst>
            <a:ext uri="{53640926-AAD7-44D8-BBD7-CCE9431645EC}">
              <a14:shadowObscured xmlns:a14="http://schemas.microsoft.com/office/drawing/2010/main"/>
            </a:ext>
          </a:extLst>
        </p:spPr>
      </p:pic>
      <p:pic>
        <p:nvPicPr>
          <p:cNvPr id="7" name="Рисунок 6">
            <a:extLst>
              <a:ext uri="{FF2B5EF4-FFF2-40B4-BE49-F238E27FC236}">
                <a16:creationId xmlns:a16="http://schemas.microsoft.com/office/drawing/2014/main" id="{EA96220D-6FDF-4329-9547-B1A083819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039" y="3269936"/>
            <a:ext cx="2438400" cy="1344168"/>
          </a:xfrm>
          <a:prstGeom prst="rect">
            <a:avLst/>
          </a:prstGeom>
        </p:spPr>
      </p:pic>
    </p:spTree>
    <p:extLst>
      <p:ext uri="{BB962C8B-B14F-4D97-AF65-F5344CB8AC3E}">
        <p14:creationId xmlns:p14="http://schemas.microsoft.com/office/powerpoint/2010/main" val="285523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E46EEAC-5533-4944-ABE1-5E79C02A3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14" b="6019"/>
          <a:stretch/>
        </p:blipFill>
        <p:spPr bwMode="auto">
          <a:xfrm>
            <a:off x="0" y="-50414"/>
            <a:ext cx="12277816" cy="689065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9A9C2F1D-422D-4753-9E98-C74A0023BF54}"/>
              </a:ext>
            </a:extLst>
          </p:cNvPr>
          <p:cNvPicPr/>
          <p:nvPr/>
        </p:nvPicPr>
        <p:blipFill rotWithShape="1">
          <a:blip r:embed="rId3">
            <a:extLst>
              <a:ext uri="{28A0092B-C50C-407E-A947-70E740481C1C}">
                <a14:useLocalDpi xmlns:a14="http://schemas.microsoft.com/office/drawing/2010/main" val="0"/>
              </a:ext>
            </a:extLst>
          </a:blip>
          <a:srcRect l="4413" t="5685" r="70978" b="5646"/>
          <a:stretch/>
        </p:blipFill>
        <p:spPr bwMode="auto">
          <a:xfrm>
            <a:off x="11567604" y="6276512"/>
            <a:ext cx="710211" cy="5814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464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E4CA94F-9B9F-4222-88A8-4B5E865FE7C5}"/>
              </a:ext>
            </a:extLst>
          </p:cNvPr>
          <p:cNvSpPr/>
          <p:nvPr/>
        </p:nvSpPr>
        <p:spPr>
          <a:xfrm>
            <a:off x="1" y="15829"/>
            <a:ext cx="12192000" cy="7617085"/>
          </a:xfrm>
          <a:prstGeom prst="rect">
            <a:avLst/>
          </a:prstGeom>
          <a:solidFill>
            <a:srgbClr val="FFCCFF"/>
          </a:solidFill>
        </p:spPr>
        <p:txBody>
          <a:bodyPr wrap="square">
            <a:spAutoFit/>
          </a:bodyPr>
          <a:lstStyle/>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117. Запрещается: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а) обустраивать и использовать в корпусах с палатами для пациентов помещения, не связанные с лечебным процессом;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б) группировать более 2 кроватей;</a:t>
            </a: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нет                                                                               </a:t>
            </a:r>
            <a:r>
              <a:rPr lang="ru-RU" sz="16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да</a:t>
            </a: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в) устанавливать кровати в коридорах, холлах и на других путях эвакуации;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г) устанавливать и хранить баллоны с кислородом в зданиях медицинских организаций, если это не предусмотрено проектной документацией;</a:t>
            </a: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 устраивать топочные отверстия печей в палатах.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118. Установка кипятильников, водонагревателей и титанов, стерилизация медицинских инструментов, а также разогрев парафина и озокерита допускаются только в помещениях, предназначенных для этих целей.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119. В лабораториях, отделениях медицинских организаций и кабинетах медицинских работников допускается хранение лекарственных препаратов и медицинских изделий, относящихся к легковоспламеняющимся и горючим жидкостям (спирт, эфир и др.), общим весом не более 3 килограммов с учетом их совместимости в закрывающихся на замок металлических шкафах.</a:t>
            </a:r>
          </a:p>
          <a:p>
            <a:pPr algn="just">
              <a:lnSpc>
                <a:spcPct val="107000"/>
              </a:lnSpc>
              <a:spcAft>
                <a:spcPts val="75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120. Запрещается размещать в зданиях V степени огнестойкости медицинских организаций, оказывающих медицинскую помощь в стационарных условиях, с печным отоплением более 25 человек больных (взрослых и (или) детей</a:t>
            </a:r>
            <a:r>
              <a:rPr lang="ru-RU"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75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4910EA7F-0743-447C-8207-DC763DFD5077}"/>
              </a:ext>
            </a:extLst>
          </p:cNvPr>
          <p:cNvPicPr/>
          <p:nvPr/>
        </p:nvPicPr>
        <p:blipFill rotWithShape="1">
          <a:blip r:embed="rId2">
            <a:extLst>
              <a:ext uri="{28A0092B-C50C-407E-A947-70E740481C1C}">
                <a14:useLocalDpi xmlns:a14="http://schemas.microsoft.com/office/drawing/2010/main" val="0"/>
              </a:ext>
            </a:extLst>
          </a:blip>
          <a:srcRect l="4413" t="5685" r="70978" b="5646"/>
          <a:stretch/>
        </p:blipFill>
        <p:spPr bwMode="auto">
          <a:xfrm>
            <a:off x="11233211" y="6116715"/>
            <a:ext cx="955830" cy="1025374"/>
          </a:xfrm>
          <a:prstGeom prst="rect">
            <a:avLst/>
          </a:prstGeom>
          <a:noFill/>
          <a:ln>
            <a:noFill/>
          </a:ln>
          <a:extLst>
            <a:ext uri="{53640926-AAD7-44D8-BBD7-CCE9431645EC}">
              <a14:shadowObscured xmlns:a14="http://schemas.microsoft.com/office/drawing/2010/main"/>
            </a:ext>
          </a:extLst>
        </p:spPr>
      </p:pic>
      <p:pic>
        <p:nvPicPr>
          <p:cNvPr id="4" name="Picture 2" descr="Picture background">
            <a:extLst>
              <a:ext uri="{FF2B5EF4-FFF2-40B4-BE49-F238E27FC236}">
                <a16:creationId xmlns:a16="http://schemas.microsoft.com/office/drawing/2014/main" id="{B94D223F-12A0-4E13-9CFF-30560A8DD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61" y="1224610"/>
            <a:ext cx="2405850" cy="14435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A6FD6972-ADC1-42BB-875E-394739CA3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940" y="1125211"/>
            <a:ext cx="2643234" cy="1486820"/>
          </a:xfrm>
          <a:prstGeom prst="rect">
            <a:avLst/>
          </a:prstGeom>
        </p:spPr>
      </p:pic>
    </p:spTree>
    <p:extLst>
      <p:ext uri="{BB962C8B-B14F-4D97-AF65-F5344CB8AC3E}">
        <p14:creationId xmlns:p14="http://schemas.microsoft.com/office/powerpoint/2010/main" val="226295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0EC8811-14E8-42F1-9D8E-08C7386E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a:extLst>
              <a:ext uri="{FF2B5EF4-FFF2-40B4-BE49-F238E27FC236}">
                <a16:creationId xmlns:a16="http://schemas.microsoft.com/office/drawing/2014/main" id="{9C8A8467-7A1D-459A-99B4-8681D1C3385B}"/>
              </a:ext>
            </a:extLst>
          </p:cNvPr>
          <p:cNvPicPr/>
          <p:nvPr/>
        </p:nvPicPr>
        <p:blipFill rotWithShape="1">
          <a:blip r:embed="rId3">
            <a:extLst>
              <a:ext uri="{28A0092B-C50C-407E-A947-70E740481C1C}">
                <a14:useLocalDpi xmlns:a14="http://schemas.microsoft.com/office/drawing/2010/main" val="0"/>
              </a:ext>
            </a:extLst>
          </a:blip>
          <a:srcRect l="4413" t="5685" r="70978" b="5646"/>
          <a:stretch/>
        </p:blipFill>
        <p:spPr bwMode="auto">
          <a:xfrm>
            <a:off x="0" y="0"/>
            <a:ext cx="1127464" cy="11496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41278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603</Words>
  <Application>Microsoft Office PowerPoint</Application>
  <PresentationFormat>Широкоэкранный</PresentationFormat>
  <Paragraphs>55</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Ирина</cp:lastModifiedBy>
  <cp:revision>21</cp:revision>
  <dcterms:created xsi:type="dcterms:W3CDTF">2025-01-24T15:32:37Z</dcterms:created>
  <dcterms:modified xsi:type="dcterms:W3CDTF">2025-01-27T03:51:34Z</dcterms:modified>
</cp:coreProperties>
</file>